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capstone presentation, we would like to thank for viewing our presentation as well as tom and sarah for being very supportive instructors these 11 weeks of training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aa4fb15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2aa4fb15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our crash analysis portion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2aa4fb1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2aa4fb1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2aa4fb15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2aa4fb15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2aa4fb15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2aa4fb15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3d4e2b75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3d4e2b75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3d4e2b7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3d4e2b7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area is defined as 2,500 or more people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3d4e2b75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3d4e2b75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3d4e2b75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3d4e2b75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42fb96b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42fb96b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42fb96b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42fb96b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Only meaningful correlation for Claim is with Monthly Premium.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2aa4fb15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2aa4fb15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 the </a:t>
            </a:r>
            <a:r>
              <a:rPr lang="en"/>
              <a:t>skills</a:t>
            </a:r>
            <a:r>
              <a:rPr lang="en"/>
              <a:t> we used in our training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42fb96b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42fb96b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42fb96ba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42fb96ba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42fb96b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42fb96b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42fb96b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42fb96b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2aa4fb15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2aa4fb15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wrap up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2aa4fb15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2aa4fb15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3d4e2b75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3d4e2b75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2aa4fb15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2aa4fb15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2aa4fb15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2aa4fb15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-as an overview of our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-show case our skills (power bi, python, and etl) that we learned through training to analyze the different factors that affect auto insurance.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 start off by analyzeing car </a:t>
            </a:r>
            <a:r>
              <a:rPr lang="en"/>
              <a:t>crashes</a:t>
            </a:r>
            <a:r>
              <a:rPr lang="en"/>
              <a:t> -since that is a major reason why claims are filed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-machine learning regression and classification models to predict the price of an insurance claim as well as whether or not a claim will be rejected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-census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2aa4fb15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2aa4fb15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*start off our crash analysis presentation by analyzing fatal car crashes,we’ll go into how that may or may not have helped us.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-start off analyzeing to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2aa4fb15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2aa4fb1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-next we looked into how weather/daylight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-icy conditions-slippery roads, also block visibility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aa4fb15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2aa4fb15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-this wasnt our prediction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-urban areas with high density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-fatal limit crashes limits our data, in that most urban crashes might not be fatal since they are driving at shorters speeds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-types of accidents you might see are rear ends and sideswipes that might not be the most deadly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2fb96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2fb96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2b31558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2b31558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2b31558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2b31558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allstate.com/tr/car-insurance/factors-affect-your-auto-insurance.aspx" TargetMode="External"/><Relationship Id="rId4" Type="http://schemas.openxmlformats.org/officeDocument/2006/relationships/hyperlink" Target="https://www.insure.com/car-insurance/car-insurance-factors.html" TargetMode="External"/><Relationship Id="rId5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Insurance Analysis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Radha Avudaiappan, Abby Bilger, Dustin Fife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5496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Factors Worth Considering: Crash Analysis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1297500" y="1532138"/>
            <a:ext cx="3972300" cy="24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and model of vehicles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Analyzing all crashes not just fatal crashes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Deeper analysis on different factors that affect </a:t>
            </a:r>
            <a:r>
              <a:rPr lang="en"/>
              <a:t>different climates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Quality of Drivers’ Education in each state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State/City Ordinances (i.e. speed limits, laws that limit driving due to alcohol and curfews)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800" y="1660264"/>
            <a:ext cx="3263825" cy="21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00" y="1191012"/>
            <a:ext cx="5457076" cy="35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393750"/>
            <a:ext cx="70389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Insurance Premium By State (2010)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975" y="1291050"/>
            <a:ext cx="1915625" cy="3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6802500" y="1127613"/>
            <a:ext cx="2293200" cy="3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Highest</a:t>
            </a:r>
            <a:r>
              <a:rPr b="1" lang="en"/>
              <a:t> Premiums: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• New Jersey</a:t>
            </a:r>
            <a:r>
              <a:rPr lang="en" sz="1200"/>
              <a:t>: $1,157.30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• Washington DC: $1,133.87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• Louisiana: $1,121.46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Lowest Premiums: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• South Dakota: $525.16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• North Dakota: $528.81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• Iowa: $546.59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297500" y="675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that Affect Insurance Premiums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297500" y="1670300"/>
            <a:ext cx="3274500" cy="27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Driving habits (Claim history, driving record, how much you drive, etc.)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Vehicle Type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Location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Age and Gender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Income and Credit History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700"/>
              <a:t>Information on Insurance Premium Factors taken from </a:t>
            </a:r>
            <a:r>
              <a:rPr lang="en" sz="700" u="sng">
                <a:hlinkClick r:id="rId3"/>
              </a:rPr>
              <a:t>Allstate</a:t>
            </a:r>
            <a:r>
              <a:rPr lang="en" sz="700"/>
              <a:t> and </a:t>
            </a:r>
            <a:r>
              <a:rPr lang="en" sz="700" u="sng">
                <a:hlinkClick r:id="rId4"/>
              </a:rPr>
              <a:t>Insure</a:t>
            </a:r>
            <a:endParaRPr sz="700"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724" y="1670363"/>
            <a:ext cx="4056025" cy="27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Household Income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54" y="1794025"/>
            <a:ext cx="4581350" cy="29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575" y="1895325"/>
            <a:ext cx="1588700" cy="3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>
            <p:ph type="title"/>
          </p:nvPr>
        </p:nvSpPr>
        <p:spPr>
          <a:xfrm>
            <a:off x="980925" y="1465950"/>
            <a:ext cx="34698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Median Household Income by State (2010)</a:t>
            </a:r>
            <a:endParaRPr sz="1200"/>
          </a:p>
        </p:txBody>
      </p:sp>
      <p:sp>
        <p:nvSpPr>
          <p:cNvPr id="226" name="Google Shape;226;p25"/>
          <p:cNvSpPr txBox="1"/>
          <p:nvPr>
            <p:ph type="title"/>
          </p:nvPr>
        </p:nvSpPr>
        <p:spPr>
          <a:xfrm>
            <a:off x="5216775" y="1465950"/>
            <a:ext cx="34698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Insurance Premiums by Median Income</a:t>
            </a:r>
            <a:endParaRPr sz="1200"/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5216700" y="4201850"/>
            <a:ext cx="34698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correlation between median income and insurance premiums at the state level was 0.268.</a:t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700" y="1794025"/>
            <a:ext cx="3469801" cy="240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775" y="1794150"/>
            <a:ext cx="3469800" cy="241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51" y="1794025"/>
            <a:ext cx="4581350" cy="289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Distribution</a:t>
            </a:r>
            <a:endParaRPr/>
          </a:p>
        </p:txBody>
      </p:sp>
      <p:sp>
        <p:nvSpPr>
          <p:cNvPr id="236" name="Google Shape;236;p26"/>
          <p:cNvSpPr txBox="1"/>
          <p:nvPr>
            <p:ph type="title"/>
          </p:nvPr>
        </p:nvSpPr>
        <p:spPr>
          <a:xfrm>
            <a:off x="980925" y="1465950"/>
            <a:ext cx="34698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Percentage of 16+ Population Male</a:t>
            </a:r>
            <a:r>
              <a:rPr lang="en" sz="1200"/>
              <a:t> (2010)</a:t>
            </a:r>
            <a:endParaRPr sz="1200"/>
          </a:p>
        </p:txBody>
      </p:sp>
      <p:sp>
        <p:nvSpPr>
          <p:cNvPr id="237" name="Google Shape;237;p26"/>
          <p:cNvSpPr txBox="1"/>
          <p:nvPr>
            <p:ph type="title"/>
          </p:nvPr>
        </p:nvSpPr>
        <p:spPr>
          <a:xfrm>
            <a:off x="5216775" y="1465950"/>
            <a:ext cx="34698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Insurance Premiums by Percent Male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5216775" y="4175600"/>
            <a:ext cx="34698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correlation between median income and percentage male at the state level was -0.372.</a:t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4918" y="1898175"/>
            <a:ext cx="1542464" cy="3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777" y="1794152"/>
            <a:ext cx="3469799" cy="243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4">
            <a:alphaModFix/>
          </a:blip>
          <a:srcRect b="2638" l="0" r="0" t="2467"/>
          <a:stretch/>
        </p:blipFill>
        <p:spPr>
          <a:xfrm>
            <a:off x="425150" y="1794025"/>
            <a:ext cx="4581351" cy="29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Percentage</a:t>
            </a:r>
            <a:endParaRPr/>
          </a:p>
        </p:txBody>
      </p:sp>
      <p:sp>
        <p:nvSpPr>
          <p:cNvPr id="247" name="Google Shape;247;p27"/>
          <p:cNvSpPr txBox="1"/>
          <p:nvPr>
            <p:ph type="title"/>
          </p:nvPr>
        </p:nvSpPr>
        <p:spPr>
          <a:xfrm>
            <a:off x="857775" y="1465950"/>
            <a:ext cx="37161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Urban Population Percentage</a:t>
            </a:r>
            <a:r>
              <a:rPr lang="en" sz="1200"/>
              <a:t> by State (2010)</a:t>
            </a:r>
            <a:endParaRPr sz="1200"/>
          </a:p>
        </p:txBody>
      </p:sp>
      <p:sp>
        <p:nvSpPr>
          <p:cNvPr id="248" name="Google Shape;248;p27"/>
          <p:cNvSpPr txBox="1"/>
          <p:nvPr>
            <p:ph type="title"/>
          </p:nvPr>
        </p:nvSpPr>
        <p:spPr>
          <a:xfrm>
            <a:off x="5216775" y="1465950"/>
            <a:ext cx="34698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Insurance Premiums by Median Income</a:t>
            </a:r>
            <a:endParaRPr sz="1200"/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5216775" y="4224850"/>
            <a:ext cx="34698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correlation between urban percentage and insurance premiums at the state level was 0.598.</a:t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650" y="1836675"/>
            <a:ext cx="1409850" cy="3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132" y="1808152"/>
            <a:ext cx="3469800" cy="242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51" y="1794051"/>
            <a:ext cx="4581350" cy="2901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Accident Rate</a:t>
            </a:r>
            <a:endParaRPr/>
          </a:p>
        </p:txBody>
      </p:sp>
      <p:sp>
        <p:nvSpPr>
          <p:cNvPr id="258" name="Google Shape;258;p28"/>
          <p:cNvSpPr txBox="1"/>
          <p:nvPr>
            <p:ph type="title"/>
          </p:nvPr>
        </p:nvSpPr>
        <p:spPr>
          <a:xfrm>
            <a:off x="980925" y="1465950"/>
            <a:ext cx="34698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Accident Rate</a:t>
            </a:r>
            <a:r>
              <a:rPr lang="en" sz="1200"/>
              <a:t> by State (2010)</a:t>
            </a:r>
            <a:endParaRPr sz="1200"/>
          </a:p>
        </p:txBody>
      </p:sp>
      <p:sp>
        <p:nvSpPr>
          <p:cNvPr id="259" name="Google Shape;259;p28"/>
          <p:cNvSpPr txBox="1"/>
          <p:nvPr>
            <p:ph type="title"/>
          </p:nvPr>
        </p:nvSpPr>
        <p:spPr>
          <a:xfrm>
            <a:off x="5216775" y="1465950"/>
            <a:ext cx="34698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Insurance Premiums by Median Income</a:t>
            </a:r>
            <a:endParaRPr sz="1200"/>
          </a:p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5216775" y="4236275"/>
            <a:ext cx="34698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correlation between median income and insurance premiums at the state level was -0.446.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6725" y="1824725"/>
            <a:ext cx="1511300" cy="3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Statewide Data Analysis Summary</a:t>
            </a:r>
            <a:endParaRPr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1169975" y="1602988"/>
            <a:ext cx="391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Insurance premiums are highly personalized, Census data is not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relationships were unexpected (Accident Rate)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expected relationships were not found (Income)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lot of data on important factors was unavailable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data on more factors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May not be possible to effectively predict statewide</a:t>
            </a:r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 b="0" l="12019" r="14687" t="0"/>
          <a:stretch/>
        </p:blipFill>
        <p:spPr>
          <a:xfrm>
            <a:off x="5214325" y="1904688"/>
            <a:ext cx="3395574" cy="23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Learning: Auto Insurance Claims</a:t>
            </a:r>
            <a:endParaRPr/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650750" y="1528100"/>
            <a:ext cx="39570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Goals:</a:t>
            </a:r>
            <a:endParaRPr/>
          </a:p>
          <a:p>
            <a:pPr indent="-311150" lvl="0" marL="9144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Predict the cost of a claim</a:t>
            </a:r>
            <a:endParaRPr/>
          </a:p>
          <a:p>
            <a:pPr indent="-311150" lvl="0" marL="9144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Predict whether the claim is accepted or denied.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Both Regression and Classification models used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Cross Validation with training and testing datasets</a:t>
            </a:r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00" y="1622425"/>
            <a:ext cx="3872076" cy="27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1259000" y="193150"/>
            <a:ext cx="49479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Claims Correlation</a:t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01" y="863350"/>
            <a:ext cx="7497199" cy="394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the Project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98125" y="1567500"/>
            <a:ext cx="3301500" cy="24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Analyze the factors that affect auto insurance rates including crash statistics, population traits, and socioeconomic factors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Research and model data from a </a:t>
            </a:r>
            <a:r>
              <a:rPr lang="en"/>
              <a:t>multiple</a:t>
            </a:r>
            <a:r>
              <a:rPr lang="en"/>
              <a:t> data sources including the Census data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Implement machine learning and statistical analysis tools such as pandas (Python) and Power BI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67550"/>
            <a:ext cx="3906799" cy="249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1297500" y="597750"/>
            <a:ext cx="40434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Model</a:t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475" y="1521475"/>
            <a:ext cx="5877427" cy="31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320900" y="1521475"/>
            <a:ext cx="21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258825" y="1961013"/>
            <a:ext cx="2199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Multivariate Regression Accuracy: 0.28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Monthly Premium is the most impactful predictor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</a:t>
            </a:r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597025" y="1599150"/>
            <a:ext cx="2881500" cy="27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very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effective for predicting claim values.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Multivariate regression only produced slightly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better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results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Need more data to be able to predict this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571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Value of vehicle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5715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Severity of damage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525" y="1203075"/>
            <a:ext cx="531596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1178725" y="320525"/>
            <a:ext cx="380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Models: Confusion Matrices</a:t>
            </a: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 b="3465" l="0" r="0" t="0"/>
          <a:stretch/>
        </p:blipFill>
        <p:spPr>
          <a:xfrm>
            <a:off x="4617725" y="2636225"/>
            <a:ext cx="2069750" cy="20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6890075" y="2238300"/>
            <a:ext cx="2008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4789362" y="4798700"/>
            <a:ext cx="195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endParaRPr sz="1300">
              <a:solidFill>
                <a:schemeClr val="lt1"/>
              </a:solidFill>
              <a:highlight>
                <a:srgbClr val="38761D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 b="0" l="0" r="3260" t="0"/>
          <a:stretch/>
        </p:blipFill>
        <p:spPr>
          <a:xfrm>
            <a:off x="4617725" y="173250"/>
            <a:ext cx="2069750" cy="205202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>
            <p:ph idx="1" type="body"/>
          </p:nvPr>
        </p:nvSpPr>
        <p:spPr>
          <a:xfrm>
            <a:off x="4806600" y="2215650"/>
            <a:ext cx="19230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K-Nearest Neighbor</a:t>
            </a:r>
            <a:endParaRPr/>
          </a:p>
        </p:txBody>
      </p:sp>
      <p:sp>
        <p:nvSpPr>
          <p:cNvPr id="307" name="Google Shape;307;p34"/>
          <p:cNvSpPr txBox="1"/>
          <p:nvPr>
            <p:ph idx="1" type="body"/>
          </p:nvPr>
        </p:nvSpPr>
        <p:spPr>
          <a:xfrm>
            <a:off x="7006925" y="4798700"/>
            <a:ext cx="1987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SVM</a:t>
            </a:r>
            <a:endParaRPr/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8425" y="2636225"/>
            <a:ext cx="2008800" cy="20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000" y="173250"/>
            <a:ext cx="2008650" cy="20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650750" y="1528100"/>
            <a:ext cx="3727500" cy="3270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Algorithms: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K-Nearest Neighbor: 0.94 Accuracy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Naive Bayes: 0.86 Accuracy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 Forest:</a:t>
            </a:r>
            <a:r>
              <a:rPr lang="en">
                <a:highlight>
                  <a:srgbClr val="38761D"/>
                </a:highlight>
              </a:rPr>
              <a:t> 0.98 Accuracy</a:t>
            </a:r>
            <a:endParaRPr>
              <a:highlight>
                <a:srgbClr val="38761D"/>
              </a:highlight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SVM: 0.83 Accuracy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For our final classification algorithm, we used Random Forest.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1127850" y="139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Classification: Random Forest</a:t>
            </a:r>
            <a:endParaRPr/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549" y="742650"/>
            <a:ext cx="5782675" cy="41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132750" y="1779463"/>
            <a:ext cx="25887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Very effective for predicting if Claim will be accepted or denied.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important factors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6286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Claim Reason Hail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6286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Sales Channel Agent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6286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Income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323" name="Google Shape;323;p36"/>
          <p:cNvSpPr txBox="1"/>
          <p:nvPr>
            <p:ph idx="1" type="body"/>
          </p:nvPr>
        </p:nvSpPr>
        <p:spPr>
          <a:xfrm>
            <a:off x="1240825" y="1390450"/>
            <a:ext cx="34032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Only had access to Fatal Crash Data and </a:t>
            </a:r>
            <a:r>
              <a:rPr lang="en"/>
              <a:t>overarching</a:t>
            </a:r>
            <a:r>
              <a:rPr lang="en"/>
              <a:t> data for important factors such as weather and types of vehicles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data was oriented to Classification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Census data is aggregated across a large population but auto insurance is </a:t>
            </a:r>
            <a:r>
              <a:rPr lang="en"/>
              <a:t>personalized</a:t>
            </a:r>
            <a:r>
              <a:rPr lang="en"/>
              <a:t> for each customer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We did not have access to any data on many of the most </a:t>
            </a:r>
            <a:r>
              <a:rPr lang="en"/>
              <a:t>important</a:t>
            </a:r>
            <a:r>
              <a:rPr lang="en"/>
              <a:t> factors</a:t>
            </a:r>
            <a:endParaRPr/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1469824"/>
            <a:ext cx="3816354" cy="2540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330" name="Google Shape;330;p37"/>
          <p:cNvSpPr txBox="1"/>
          <p:nvPr>
            <p:ph idx="1" type="body"/>
          </p:nvPr>
        </p:nvSpPr>
        <p:spPr>
          <a:xfrm>
            <a:off x="1297500" y="1147725"/>
            <a:ext cx="7038900" cy="3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Factors that cause fatal crashes: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Younger Drivers, Snowy/Icy Weather Conditions, Motorcycles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Rural roads cause more fatal accidents than urban roads and play as an important factor for predicting them.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a state level, there were no strong correlations between demographic data and insurance premiums. Only a few factors, such as Urban Population Percentage, showed meaningful correlation.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of the trends on a state level contradicted expectations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Negative correlation between Insurance Premiums and Male Population Percentage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Negative correlation between Insurance Premiums and Accident Rate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machine learning data was </a:t>
            </a:r>
            <a:r>
              <a:rPr lang="en"/>
              <a:t>ineffective</a:t>
            </a:r>
            <a:r>
              <a:rPr lang="en"/>
              <a:t> for predicting claim cost, however was more than adequate for predicting whether a claim would be accepted or denied.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1297500" y="1452375"/>
            <a:ext cx="3208500" cy="32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were able to find a few factors in our data that were useful in predicting car accidents and insurance premiums on a state or </a:t>
            </a:r>
            <a:r>
              <a:rPr lang="en"/>
              <a:t>national</a:t>
            </a:r>
            <a:r>
              <a:rPr lang="en"/>
              <a:t> level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performed well for classification, but was missing important factors for regression.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Future work should focus on identifying data for a wider range of factors and incorporating that data to make better predictions.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700" y="1850000"/>
            <a:ext cx="3906799" cy="249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830900" y="1086400"/>
            <a:ext cx="45870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b="0" l="12019" r="14687" t="0"/>
          <a:stretch/>
        </p:blipFill>
        <p:spPr>
          <a:xfrm>
            <a:off x="1156162" y="2264550"/>
            <a:ext cx="3681375" cy="25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69200" y="3796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Questions and Data Sources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50" y="1461275"/>
            <a:ext cx="3403200" cy="334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Questions</a:t>
            </a:r>
            <a:endParaRPr u="sng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What are the causes of car crashes?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Which states have the most accidents?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Which states have the highest/lowest insurance premiums?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Can we accurately predict the price of a car insurance claim?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Can we accurately predict whether a claim will be rejected?</a:t>
            </a:r>
            <a:endParaRPr/>
          </a:p>
        </p:txBody>
      </p:sp>
      <p:sp>
        <p:nvSpPr>
          <p:cNvPr id="149" name="Google Shape;149;p15"/>
          <p:cNvSpPr txBox="1"/>
          <p:nvPr>
            <p:ph idx="2" type="body"/>
          </p:nvPr>
        </p:nvSpPr>
        <p:spPr>
          <a:xfrm>
            <a:off x="4933225" y="1461275"/>
            <a:ext cx="387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Data Sources</a:t>
            </a:r>
            <a:endParaRPr sz="1200" u="sng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Census Data Portal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Insurance Information Institute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National Highway Traffic Safety Administration</a:t>
            </a:r>
            <a:endParaRPr sz="12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200"/>
              <a:t>Emcien Patterns Knowledge database</a:t>
            </a:r>
            <a:r>
              <a:rPr lang="en"/>
              <a:t> 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13904" l="0" r="0" t="0"/>
          <a:stretch/>
        </p:blipFill>
        <p:spPr>
          <a:xfrm>
            <a:off x="5767588" y="3410225"/>
            <a:ext cx="2204276" cy="133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Vehicles and Age Breakdown -Crash Analysis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851" y="1602525"/>
            <a:ext cx="4167851" cy="2679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932900" y="4339625"/>
            <a:ext cx="325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Motorcycles are most likely to be involved in a fatal accident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0884" y="1602524"/>
            <a:ext cx="4167916" cy="26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5833275" y="4339625"/>
            <a:ext cx="241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Younger drivers tend to be involved in more accidents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vs. Daylight-Crash Analysis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98375"/>
            <a:ext cx="606909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vs. Rural-Crash Analysis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1376875"/>
            <a:ext cx="20913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causes: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Rural roads have higher speed limits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Roads tend to be in poorer condition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Less </a:t>
            </a:r>
            <a:r>
              <a:rPr lang="en"/>
              <a:t>likely</a:t>
            </a:r>
            <a:r>
              <a:rPr lang="en"/>
              <a:t> to be plowed during winter time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Note: Only fatal accidents were analyzed. </a:t>
            </a:r>
            <a:endParaRPr sz="11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265" y="1411387"/>
            <a:ext cx="4893410" cy="31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3563325" y="4557150"/>
            <a:ext cx="489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Rural roads consistently have higher fatal collision rates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of States-Crash Analysis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346650"/>
            <a:ext cx="17163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3 States with Highest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Fatal Collision Rate: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2990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Wyoming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90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Mississippi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90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Arkansas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3 States with Lowest Fatal Collision Rate: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90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Washington D.C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90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Massachusetts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908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New York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3469575" y="4351625"/>
            <a:ext cx="510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Rural states tend to have higher collision rates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 b="0" l="1224" r="813" t="1273"/>
          <a:stretch/>
        </p:blipFill>
        <p:spPr>
          <a:xfrm>
            <a:off x="3469525" y="1346650"/>
            <a:ext cx="5106099" cy="30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Big of A Factor is Age in Predicting a Fatal Accident?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1318263" y="4193925"/>
            <a:ext cx="626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Although younger drivers are more likely to get into a fatal accident, areas with more younger people do not necessarily have higher accident rates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138" y="1460250"/>
            <a:ext cx="4705617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Big of a Factor is Urban/Rural D</a:t>
            </a:r>
            <a:r>
              <a:rPr lang="en"/>
              <a:t>istribution</a:t>
            </a:r>
            <a:r>
              <a:rPr lang="en"/>
              <a:t> in Predicting Fatal Crashes?</a:t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1437750" y="4246075"/>
            <a:ext cx="626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a moderate correlation of 0.4, rural or urban location should be considered in predicting fatal crashes in an area.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25" y="1493350"/>
            <a:ext cx="45815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